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7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‹Nº›</a:t>
            </a:fld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4"/>
          <p:cNvSpPr txBox="1"/>
          <p:nvPr/>
        </p:nvSpPr>
        <p:spPr>
          <a:xfrm>
            <a:off x="512063" y="1965325"/>
            <a:ext cx="8273173" cy="17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AVANCES EN LA ACTUALIZACIÓN </a:t>
            </a:r>
            <a:r>
              <a:rPr 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DE</a:t>
            </a:r>
            <a:r>
              <a:rPr lang="es-MX" alt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L</a:t>
            </a:r>
            <a:r>
              <a:rPr 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ORDENAMIENTO ECOLÓGICO LOCAL DEL TERRITORIO DEL MUNICIPIO DE GÓMEZ PALACIO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3" name="Google Shape;693;p34"/>
          <p:cNvSpPr txBox="1"/>
          <p:nvPr/>
        </p:nvSpPr>
        <p:spPr>
          <a:xfrm>
            <a:off x="5532120" y="6015037"/>
            <a:ext cx="31657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7C36"/>
              </a:buClr>
              <a:buSzPts val="2000"/>
              <a:buFont typeface="Century Gothic" panose="020B0502020202020204"/>
              <a:buNone/>
            </a:pPr>
            <a:r>
              <a:rPr lang="es-ES" sz="2000" b="0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20 de Octubre de 2022</a:t>
            </a:r>
            <a:r>
              <a:rPr lang="es-ES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694" name="Google Shape;694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9808" y="699433"/>
            <a:ext cx="3020822" cy="60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4"/>
          <p:cNvPicPr preferRelativeResize="0"/>
          <p:nvPr/>
        </p:nvPicPr>
        <p:blipFill rotWithShape="1">
          <a:blip r:embed="rId4"/>
          <a:srcRect l="5429" t="25256" r="6145" b="24441"/>
          <a:stretch>
            <a:fillRect/>
          </a:stretch>
        </p:blipFill>
        <p:spPr>
          <a:xfrm>
            <a:off x="6566980" y="592104"/>
            <a:ext cx="159861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4"/>
          <p:cNvPicPr preferRelativeResize="0"/>
          <p:nvPr/>
        </p:nvPicPr>
        <p:blipFill rotWithShape="1">
          <a:blip r:embed="rId5"/>
          <a:srcRect l="15615" t="15384" r="16665" b="29177"/>
          <a:stretch>
            <a:fillRect/>
          </a:stretch>
        </p:blipFill>
        <p:spPr>
          <a:xfrm>
            <a:off x="4187444" y="442894"/>
            <a:ext cx="1683004" cy="85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5"/>
          <p:cNvSpPr txBox="1"/>
          <p:nvPr/>
        </p:nvSpPr>
        <p:spPr>
          <a:xfrm>
            <a:off x="665162" y="316615"/>
            <a:ext cx="811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 panose="020B0502020202020204"/>
              <a:buNone/>
            </a:pPr>
            <a:r>
              <a:rPr lang="es-ES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PROGRAMA DE ORDENAMIENTO ECOLÓGICO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" y="1560830"/>
            <a:ext cx="8411210" cy="44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321310" y="1736090"/>
            <a:ext cx="3700145" cy="26797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5"/>
          <p:cNvSpPr txBox="1"/>
          <p:nvPr/>
        </p:nvSpPr>
        <p:spPr>
          <a:xfrm>
            <a:off x="665162" y="316615"/>
            <a:ext cx="81120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 panose="020B0502020202020204"/>
              <a:buNone/>
            </a:pPr>
            <a:r>
              <a:rPr lang="es-MX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ETAPA DE CARACTERIZACIÓN</a:t>
            </a:r>
            <a:endParaRPr lang="es-MX" dirty="0"/>
          </a:p>
        </p:txBody>
      </p:sp>
      <p:sp>
        <p:nvSpPr>
          <p:cNvPr id="705" name="Google Shape;705;p35"/>
          <p:cNvSpPr txBox="1"/>
          <p:nvPr/>
        </p:nvSpPr>
        <p:spPr>
          <a:xfrm>
            <a:off x="818196" y="1107757"/>
            <a:ext cx="7805611" cy="55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 panose="020B0502020202020204"/>
              <a:buNone/>
            </a:pPr>
            <a:r>
              <a:rPr lang="es-ES" sz="2000" b="0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r>
              <a:rPr lang="es-ES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C</a:t>
            </a:r>
            <a:r>
              <a:rPr lang="es-MX" altLang="es-ES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O</a:t>
            </a:r>
            <a:r>
              <a:rPr lang="es-MX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MPONENTE NATURAL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sz="1400" b="0" i="0" u="none" dirty="0">
                <a:solidFill>
                  <a:srgbClr val="002060"/>
                </a:solidFill>
                <a:sym typeface="Century Gothic" panose="020B0502020202020204"/>
              </a:rPr>
              <a:t>UBICACIÓN DEL MUNICIPIO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HIDROLOGÍA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CLIMA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BIODIVERSIDAD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ÁEÁS PRIORITARIAS PARA LA CONSERVACIÓN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USO DE SUELO Y VEGETACIÓN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ALTITUD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EDAFOLOGÍA Y TIPOS DE EROSIÓN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GEOLOGÍA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TOPOFORMAS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15" y="1002665"/>
            <a:ext cx="2365375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203960"/>
            <a:ext cx="2049145" cy="1583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423795"/>
            <a:ext cx="2064385" cy="15957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40" y="3378835"/>
            <a:ext cx="2110105" cy="1630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315" y="4180205"/>
            <a:ext cx="2110105" cy="1630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009515"/>
            <a:ext cx="2128520" cy="16306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5"/>
          <p:cNvSpPr txBox="1"/>
          <p:nvPr/>
        </p:nvSpPr>
        <p:spPr>
          <a:xfrm>
            <a:off x="665797" y="242955"/>
            <a:ext cx="8112000" cy="116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 panose="020B0502020202020204"/>
              <a:buNone/>
            </a:pPr>
            <a:r>
              <a:rPr lang="es-MX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¿QUÉ SIGUE?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 panose="020B0502020202020204"/>
              <a:buNone/>
            </a:pPr>
            <a:r>
              <a:rPr lang="es-MX" sz="28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ETAPA DE DIAGNÓSTICO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 panose="020B0502020202020204"/>
              <a:buNone/>
            </a:pPr>
            <a:endParaRPr lang="es-MX" dirty="0"/>
          </a:p>
        </p:txBody>
      </p:sp>
      <p:sp>
        <p:nvSpPr>
          <p:cNvPr id="705" name="Google Shape;705;p35"/>
          <p:cNvSpPr txBox="1"/>
          <p:nvPr/>
        </p:nvSpPr>
        <p:spPr>
          <a:xfrm>
            <a:off x="820101" y="1346517"/>
            <a:ext cx="7805611" cy="235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 panose="020B0502020202020204"/>
              <a:buNone/>
            </a:pPr>
            <a:r>
              <a:rPr lang="es-ES" sz="2000" b="0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r>
              <a:rPr lang="es-ES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C</a:t>
            </a:r>
            <a:r>
              <a:rPr lang="es-MX" altLang="es-ES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O</a:t>
            </a:r>
            <a:r>
              <a:rPr lang="es-MX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MPONENTE NATURAL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sz="1400" b="0" i="0" u="none" dirty="0">
                <a:solidFill>
                  <a:srgbClr val="002060"/>
                </a:solidFill>
                <a:sym typeface="Century Gothic" panose="020B0502020202020204"/>
              </a:rPr>
              <a:t>APTITUD TERRITORIAL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CONFLICTOS SECTORIALES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ÁREAS DE PRESERVACIÓN, PROTECCIÓN, RESTAURACIÓN</a:t>
            </a:r>
          </a:p>
          <a:p>
            <a:pPr marL="330200" marR="0" lvl="1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None/>
            </a:pPr>
            <a:r>
              <a:rPr lang="es-MX" dirty="0">
                <a:solidFill>
                  <a:srgbClr val="002060"/>
                </a:solidFill>
              </a:rPr>
              <a:t>Y APROVECHAMIENTO SUSTENTABLE</a:t>
            </a:r>
          </a:p>
        </p:txBody>
      </p:sp>
      <p:sp>
        <p:nvSpPr>
          <p:cNvPr id="4" name="Google Shape;705;p35"/>
          <p:cNvSpPr txBox="1"/>
          <p:nvPr/>
        </p:nvSpPr>
        <p:spPr>
          <a:xfrm>
            <a:off x="818831" y="3854767"/>
            <a:ext cx="7805611" cy="300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 panose="020B0502020202020204"/>
              <a:buNone/>
            </a:pPr>
            <a:r>
              <a:rPr lang="es-ES" sz="2000" b="0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</a:t>
            </a:r>
            <a:r>
              <a:rPr lang="es-MX" sz="2000" b="1" i="0" u="none" dirty="0">
                <a:solidFill>
                  <a:srgbClr val="002060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TALLERES PARTICIPATIVOS CON TODOS LOS SECTORES</a:t>
            </a:r>
            <a:endParaRPr lang="es-MX" sz="1400" b="0" i="0" u="none" dirty="0">
              <a:solidFill>
                <a:srgbClr val="002060"/>
              </a:solidFill>
              <a:sym typeface="Century Gothic" panose="020B0502020202020204"/>
            </a:endParaRP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AMPLIAMENTE INCLUSIVOS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REPRESENTANTES CLAVE DE LAS DEPENDENCIAS, INSTITUCIONES, ORGANIZACIONES, EMPRESAS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s-MX" dirty="0">
                <a:solidFill>
                  <a:srgbClr val="002060"/>
                </a:solidFill>
              </a:rPr>
              <a:t>GARANTIZANDO LA PROTECCIÓN Y CONSERVACIÓN DEL PATRIMONIO NATURAL DEL MUNICIPIO Y EL EQUILIBRIO EN LOS ECOSISTEMAS</a:t>
            </a:r>
          </a:p>
          <a:p>
            <a:pPr marL="0" marR="0" lvl="0" indent="-1270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endParaRPr lang="es-MX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34"/>
          <p:cNvSpPr txBox="1"/>
          <p:nvPr/>
        </p:nvSpPr>
        <p:spPr>
          <a:xfrm>
            <a:off x="750188" y="2286635"/>
            <a:ext cx="8273173" cy="396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s-MX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UN</a:t>
            </a:r>
            <a:r>
              <a:rPr 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 ORDENAMIENTO ECOLÓGICO LOCAL DEL TERRITORIO </a:t>
            </a:r>
            <a:r>
              <a:rPr lang="es-MX" alt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BASADO EN LA PARTICIPACIÓN SOCIAL Y SECTORIAL ADECUADA Y EL DESEMPEÑO TÉCNICO PERTINENTE ES GARANTÍA DE</a:t>
            </a:r>
          </a:p>
          <a:p>
            <a:pPr algn="ctr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s-MX" alt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LARGA VIDA PRODUCTIVA EN EL MUNICIPIO</a:t>
            </a:r>
          </a:p>
          <a:p>
            <a:pPr algn="ctr">
              <a:lnSpc>
                <a:spcPct val="150000"/>
              </a:lnSpc>
              <a:buClr>
                <a:srgbClr val="002060"/>
              </a:buClr>
              <a:buSzPts val="2400"/>
            </a:pPr>
            <a:endParaRPr lang="es-MX" altLang="es-ES" sz="2400" b="1" i="0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  <a:ea typeface="Century Gothic" panose="020B0502020202020204"/>
              <a:cs typeface="Century Gothic" panose="020B0502020202020204"/>
              <a:sym typeface="Century Gothic" panose="020B0502020202020204"/>
            </a:endParaRPr>
          </a:p>
          <a:p>
            <a:pPr algn="ctr">
              <a:lnSpc>
                <a:spcPct val="150000"/>
              </a:lnSpc>
              <a:buClr>
                <a:srgbClr val="002060"/>
              </a:buClr>
              <a:buSzPts val="2400"/>
            </a:pPr>
            <a:r>
              <a:rPr lang="es-MX" altLang="es-ES" sz="24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rPr>
              <a:t>GRACIAS</a:t>
            </a:r>
          </a:p>
        </p:txBody>
      </p:sp>
      <p:pic>
        <p:nvPicPr>
          <p:cNvPr id="694" name="Google Shape;694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49808" y="699433"/>
            <a:ext cx="3020822" cy="602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4"/>
          <p:cNvPicPr preferRelativeResize="0"/>
          <p:nvPr/>
        </p:nvPicPr>
        <p:blipFill rotWithShape="1">
          <a:blip r:embed="rId4"/>
          <a:srcRect l="5429" t="25256" r="6145" b="24441"/>
          <a:stretch>
            <a:fillRect/>
          </a:stretch>
        </p:blipFill>
        <p:spPr>
          <a:xfrm>
            <a:off x="6566980" y="592104"/>
            <a:ext cx="159861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4"/>
          <p:cNvPicPr preferRelativeResize="0"/>
          <p:nvPr/>
        </p:nvPicPr>
        <p:blipFill rotWithShape="1">
          <a:blip r:embed="rId5"/>
          <a:srcRect l="15615" t="15384" r="16665" b="29177"/>
          <a:stretch>
            <a:fillRect/>
          </a:stretch>
        </p:blipFill>
        <p:spPr>
          <a:xfrm>
            <a:off x="4187444" y="442894"/>
            <a:ext cx="1683004" cy="858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5"/>
          <p:cNvSpPr txBox="1"/>
          <p:nvPr/>
        </p:nvSpPr>
        <p:spPr>
          <a:xfrm>
            <a:off x="796647" y="3026653"/>
            <a:ext cx="7921224" cy="114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868"/>
              </a:buClr>
              <a:buSzPts val="2000"/>
              <a:buFont typeface="Century Gothic"/>
              <a:buNone/>
            </a:pPr>
            <a:r>
              <a:rPr lang="es-MX" sz="2000" b="1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Dra. 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Ivonne Amorita Salas Westphal</a:t>
            </a:r>
            <a:endParaRPr b="1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26868"/>
              </a:buClr>
              <a:buSzPts val="2000"/>
              <a:buFont typeface="Century Gothic"/>
              <a:buNone/>
            </a:pPr>
            <a:r>
              <a:rPr lang="es-ES" sz="20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Presidenta del Órgano Técnico del Comité de Ordenamiento Ecológico Local del Municipio de Gómez Palacio, </a:t>
            </a:r>
            <a:r>
              <a:rPr lang="es-ES" sz="2000" b="0" i="0" u="none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Dgo</a:t>
            </a:r>
            <a:r>
              <a:rPr lang="es-ES" sz="20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9F1018-9A65-7D2B-13A9-EC07CF03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08" b="29994"/>
          <a:stretch/>
        </p:blipFill>
        <p:spPr>
          <a:xfrm>
            <a:off x="799728" y="872590"/>
            <a:ext cx="2242730" cy="6057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4AD875-D829-29A6-C634-D2FDF29B3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24707" r="5920" b="23870"/>
          <a:stretch/>
        </p:blipFill>
        <p:spPr>
          <a:xfrm>
            <a:off x="6329138" y="812422"/>
            <a:ext cx="1517501" cy="6831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829CF4-2CF9-0F03-168A-C28B18FF0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2" b="35636"/>
          <a:stretch/>
        </p:blipFill>
        <p:spPr>
          <a:xfrm>
            <a:off x="3467983" y="897170"/>
            <a:ext cx="2435629" cy="513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corte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170</Words>
  <Application>Microsoft Office PowerPoint</Application>
  <PresentationFormat>Presentación en pantalla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Franklin Gothic Book</vt:lpstr>
      <vt:lpstr>Noto Sans Symbols</vt:lpstr>
      <vt:lpstr>Recorte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Adan Alvarez Haros</dc:creator>
  <cp:lastModifiedBy>Jaime</cp:lastModifiedBy>
  <cp:revision>12</cp:revision>
  <dcterms:created xsi:type="dcterms:W3CDTF">2022-10-20T03:27:00Z</dcterms:created>
  <dcterms:modified xsi:type="dcterms:W3CDTF">2022-10-20T19:49:01Z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0DEC739425CD4B72BCEEDD8830FD19EC</vt:lpwstr>
  </property>
  <property fmtid="{D5CDD505-2E9C-101B-9397-08002B2CF9AE}" pid="3" name="KSOProductBuildVer">
    <vt:lpwstr>2058-11.2.0.11341</vt:lpwstr>
  </property>
</Properties>
</file>